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4" r:id="rId4"/>
    <p:sldId id="259" r:id="rId5"/>
    <p:sldId id="260" r:id="rId6"/>
    <p:sldId id="290" r:id="rId7"/>
    <p:sldId id="285" r:id="rId8"/>
    <p:sldId id="286" r:id="rId9"/>
    <p:sldId id="287" r:id="rId10"/>
    <p:sldId id="261" r:id="rId11"/>
    <p:sldId id="291" r:id="rId12"/>
    <p:sldId id="262" r:id="rId13"/>
    <p:sldId id="263" r:id="rId14"/>
    <p:sldId id="292" r:id="rId15"/>
    <p:sldId id="293" r:id="rId16"/>
    <p:sldId id="295" r:id="rId17"/>
    <p:sldId id="296" r:id="rId18"/>
    <p:sldId id="297" r:id="rId19"/>
    <p:sldId id="298" r:id="rId20"/>
    <p:sldId id="299" r:id="rId21"/>
    <p:sldId id="294" r:id="rId22"/>
    <p:sldId id="26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veat SemiBold" panose="020B0604020202020204" charset="0"/>
      <p:regular r:id="rId29"/>
      <p:bold r:id="rId30"/>
    </p:embeddedFont>
    <p:embeddedFont>
      <p:font typeface="Quattrocento Sans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gSL0x49ySJIke2mAiSL8SR5kxYd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anna Diaz" initials="" lastIdx="1" clrIdx="0"/>
  <p:cmAuthor id="1" name="Scott Seider" initials="SS" lastIdx="1" clrIdx="1">
    <p:extLst>
      <p:ext uri="{19B8F6BF-5375-455C-9EA6-DF929625EA0E}">
        <p15:presenceInfo xmlns:p15="http://schemas.microsoft.com/office/powerpoint/2012/main" userId="S-1-5-21-602162358-1993962763-839522115-229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98" autoAdjust="0"/>
  </p:normalViewPr>
  <p:slideViewPr>
    <p:cSldViewPr snapToGrid="0">
      <p:cViewPr varScale="1">
        <p:scale>
          <a:sx n="53" d="100"/>
          <a:sy n="53" d="100"/>
        </p:scale>
        <p:origin x="1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 sz="1800">
                <a:solidFill>
                  <a:srgbClr val="595959"/>
                </a:solidFill>
              </a:rPr>
              <a:t>Opening Questions</a:t>
            </a:r>
            <a:endParaRPr sz="18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What does Superman stand for?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What identities does he present?</a:t>
            </a:r>
            <a:endParaRPr sz="1700">
              <a:solidFill>
                <a:srgbClr val="595959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Key Terms that may arise: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Racial Superiority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White Supremacy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Nationalism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Masculinity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Patriarchy</a:t>
            </a:r>
            <a:endParaRPr sz="1700">
              <a:solidFill>
                <a:srgbClr val="595959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Char char="-"/>
            </a:pPr>
            <a:r>
              <a:rPr lang="en" sz="1700">
                <a:solidFill>
                  <a:srgbClr val="595959"/>
                </a:solidFill>
              </a:rPr>
              <a:t>Sexism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2107354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82107354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Throughout the 20th century, Superman’s mantra/motto changed a few times.</a:t>
            </a:r>
            <a:endParaRPr sz="1600">
              <a:solidFill>
                <a:srgbClr val="595959"/>
              </a:solidFill>
            </a:endParaRPr>
          </a:p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Truth, Justice and the American Way became the most prevalent most widely adopted post WWII</a:t>
            </a:r>
            <a:endParaRPr sz="16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48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2107354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82107354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Throughout the 20th century, Superman’s mantra/motto changed a few times.</a:t>
            </a:r>
            <a:endParaRPr sz="1600">
              <a:solidFill>
                <a:srgbClr val="595959"/>
              </a:solidFill>
            </a:endParaRPr>
          </a:p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Truth, Justice and the American Way became the most prevalent most widely adopted post WWII</a:t>
            </a:r>
            <a:endParaRPr sz="16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Char char="-"/>
            </a:pPr>
            <a:r>
              <a:rPr lang="en" sz="1600">
                <a:solidFill>
                  <a:srgbClr val="595959"/>
                </a:solidFill>
              </a:rPr>
              <a:t>In 2021 DC executives made the decision to change Superman’s motto to Truth, Justice and a Better Tomorrow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2107354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82107354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Throughout the 20th century, Superman’s mantra/motto changed a few times.</a:t>
            </a:r>
            <a:endParaRPr sz="1600">
              <a:solidFill>
                <a:srgbClr val="595959"/>
              </a:solidFill>
            </a:endParaRPr>
          </a:p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Truth, Justice and the American Way became the most prevalent most widely adopted post WWII</a:t>
            </a:r>
            <a:endParaRPr sz="16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0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210735491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8210735491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Throughout the 20th century, Superman’s mantra/motto changed a few times.</a:t>
            </a:r>
            <a:endParaRPr sz="1600">
              <a:solidFill>
                <a:srgbClr val="595959"/>
              </a:solidFill>
            </a:endParaRPr>
          </a:p>
          <a:p>
            <a:pPr marL="457200" lvl="0" indent="-3384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30"/>
              <a:buChar char="-"/>
            </a:pPr>
            <a:r>
              <a:rPr lang="en" sz="1600">
                <a:solidFill>
                  <a:srgbClr val="595959"/>
                </a:solidFill>
              </a:rPr>
              <a:t>Truth, Justice and the American Way became the most prevalent most widely adopted post WWII</a:t>
            </a:r>
            <a:endParaRPr sz="16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375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america+the+beautiful+coca+cola+ad&amp;sca_esv=415243b206e29025&amp;rlz=1C1GCEB_enUS1034US1034&amp;ei=bp0iZ42kF6jJptQP6Yy0YQ&amp;ved=0ahUKEwiNk9b1_raJAxWopIkEHWkGLQwQ4dUDCBA&amp;uact=5&amp;oq=america+the+beautiful+coca+cola+ad&amp;gs_lp=Egxnd3Mtd2l6LXNlcnAiImFtZXJpY2EgdGhlIGJlYXV0aWZ1bCBjb2NhIGNvbGEgYWQyBRAAGIAEMgsQABiABBiGAxiKBTILEAAYgAQYhgMYigUyCxAAGIAEGIYDGIoFMggQABiABBiiBDIIEAAYgAQYogQyCBAAGIAEGKIEMggQABiABBiiBEisD1DVAli0DnABeAGQAQCYAYQBoAG5CaoBBDEyLjG4AQPIAQD4AQGYAg6gAvIJwgIKEAAYsAMY1gQYR8ICDRAAGIAEGLADGEMYigXCAg4QABiwAxjkAhjWBNgBAcICExAuGIAEGLADGEMYyAMYigXYAQHCAgoQABiABBhDGIoFwgIFEC4YgATCAggQABiABBixA8ICCxAAGIAEGJECGIoFwgIGEAAYFhgewgIIEAAYogQYiQWYAwCIBgGQBhO6BgYIARABGAmSBwQxMi4yoAf2XA&amp;sclient=gws-wiz-serp#fpstate=ive&amp;vld=cid:af14705b,vid:4-KxPRptu_Y,st: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648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america+the+beautiful+coca+cola+ad&amp;sca_esv=415243b206e29025&amp;rlz=1C1GCEB_enUS1034US1034&amp;ei=bp0iZ42kF6jJptQP6Yy0YQ&amp;ved=0ahUKEwiNk9b1_raJAxWopIkEHWkGLQwQ4dUDCBA&amp;uact=5&amp;oq=america+the+beautiful+coca+cola+ad&amp;gs_lp=Egxnd3Mtd2l6LXNlcnAiImFtZXJpY2EgdGhlIGJlYXV0aWZ1bCBjb2NhIGNvbGEgYWQyBRAAGIAEMgsQABiABBiGAxiKBTILEAAYgAQYhgMYigUyCxAAGIAEGIYDGIoFMggQABiABBiiBDIIEAAYgAQYogQyCBAAGIAEGKIEMggQABiABBiiBEisD1DVAli0DnABeAGQAQCYAYQBoAG5CaoBBDEyLjG4AQPIAQD4AQGYAg6gAvIJwgIKEAAYsAMY1gQYR8ICDRAAGIAEGLADGEMYigXCAg4QABiwAxjkAhjWBNgBAcICExAuGIAEGLADGEMYyAMYigXYAQHCAgoQABiABBhDGIoFwgIFEC4YgATCAggQABiABBixA8ICCxAAGIAEGJECGIoFwgIGEAAYFhgewgIIEAAYogQYiQWYAwCIBgGQBhO6BgYIARABGAmSBwQxMi4yoAf2XA&amp;sclient=gws-wiz-serp#fpstate=ive&amp;vld=cid:af14705b,vid:4-KxPRptu_Y,st: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915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america+the+beautiful+coca+cola+ad&amp;sca_esv=415243b206e29025&amp;rlz=1C1GCEB_enUS1034US1034&amp;ei=bp0iZ42kF6jJptQP6Yy0YQ&amp;ved=0ahUKEwiNk9b1_raJAxWopIkEHWkGLQwQ4dUDCBA&amp;uact=5&amp;oq=america+the+beautiful+coca+cola+ad&amp;gs_lp=Egxnd3Mtd2l6LXNlcnAiImFtZXJpY2EgdGhlIGJlYXV0aWZ1bCBjb2NhIGNvbGEgYWQyBRAAGIAEMgsQABiABBiGAxiKBTILEAAYgAQYhgMYigUyCxAAGIAEGIYDGIoFMggQABiABBiiBDIIEAAYgAQYogQyCBAAGIAEGKIEMggQABiABBiiBEisD1DVAli0DnABeAGQAQCYAYQBoAG5CaoBBDEyLjG4AQPIAQD4AQGYAg6gAvIJwgIKEAAYsAMY1gQYR8ICDRAAGIAEGLADGEMYigXCAg4QABiwAxjkAhjWBNgBAcICExAuGIAEGLADGEMYyAMYigXYAQHCAgoQABiABBhDGIoFwgIFEC4YgATCAggQABiABBixA8ICCxAAGIAEGJECGIoFwgIGEAAYFhgewgIIEAAYogQYiQWYAwCIBgGQBhO6BgYIARABGAmSBwQxMi4yoAf2XA&amp;sclient=gws-wiz-serp#fpstate=ive&amp;vld=cid:af14705b,vid:4-KxPRptu_Y,st: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69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821073549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821073549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40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821073549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821073549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60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74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8210735491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Angela Davis-- American political activist, philosopher, and author, who was a member of the Black Panther Party in the 1970s and became a professor of feminist studies at UC Santa Cruz</a:t>
            </a:r>
            <a:endParaRPr dirty="0"/>
          </a:p>
        </p:txBody>
      </p:sp>
      <p:sp>
        <p:nvSpPr>
          <p:cNvPr id="116" name="Google Shape;116;g1821073549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93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896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Adapted from Lee Anne Bell’s Storytelling for Social Justice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Dominant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well-known, taken-for-granted stories that seek to justify the status quo, paper over the effects of injustice, or diminish the efforts of those trying to challenge injustice.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 stories hidden beneath the dominant narratives that offer important truths about how issues of justice and injustice have shaped life in the United States.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 narratives can become 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resistance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they inspire, motivate, and inform the efforts of future generations of citizens and activists to challenge injustice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40" name="Google Shape;14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11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Adapted from Lee Anne Bell’s Storytelling for Social Justice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Dominant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well-known, taken-for-granted stories that seek to justify the status quo, paper over the effects of injustice, or diminish the efforts of those trying to challenge injustice.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 stories hidden beneath the dominant narratives that offer important truths about how issues of justice and injustice have shaped life in the United States.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 narratives can become 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resistance narratives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they inspire, motivate, and inform the efforts of future generations of citizens and activists to challenge injustice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40" name="Google Shape;14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97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/ One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9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838200" y="15843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08800" y="6157563"/>
            <a:ext cx="2385750" cy="6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84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405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0"/>
          <p:cNvSpPr/>
          <p:nvPr/>
        </p:nvSpPr>
        <p:spPr>
          <a:xfrm>
            <a:off x="90308" y="660400"/>
            <a:ext cx="12101600" cy="812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963083" y="4406900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62633"/>
              </a:buClr>
              <a:buSzPts val="1400"/>
              <a:buFont typeface="Quattrocento Sans"/>
              <a:buNone/>
              <a:defRPr sz="5333" b="1" i="0" u="none" strike="noStrike" cap="none">
                <a:solidFill>
                  <a:srgbClr val="86263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963083" y="2906712"/>
            <a:ext cx="103632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Quattrocento Sans"/>
              <a:buNone/>
              <a:defRPr sz="26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Quattrocento Sans"/>
              <a:buNone/>
              <a:defRPr sz="2400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Quattrocento Sans"/>
              <a:buNone/>
              <a:defRPr sz="2133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attrocento Sans"/>
              <a:buNone/>
              <a:defRPr sz="1867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sldNum" idx="12"/>
          </p:nvPr>
        </p:nvSpPr>
        <p:spPr>
          <a:xfrm>
            <a:off x="9340028" y="6397280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33"/>
              <a:buFont typeface="Arial"/>
              <a:buNone/>
              <a:defRPr sz="1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1">
  <p:cSld name="TITLE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08800" y="6157563"/>
            <a:ext cx="2385750" cy="6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1 1">
  <p:cSld name="TITLE_1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08800" y="6157563"/>
            <a:ext cx="2385750" cy="6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1 1 1">
  <p:cSld name="TITLE_1_1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08800" y="6157563"/>
            <a:ext cx="2385750" cy="6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ctrTitle"/>
          </p:nvPr>
        </p:nvSpPr>
        <p:spPr>
          <a:xfrm>
            <a:off x="1100667" y="1122363"/>
            <a:ext cx="99908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4100"/>
              <a:buFont typeface="Arial"/>
              <a:buNone/>
              <a:defRPr sz="5467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ubTitle" idx="1"/>
          </p:nvPr>
        </p:nvSpPr>
        <p:spPr>
          <a:xfrm>
            <a:off x="1100667" y="3602037"/>
            <a:ext cx="99908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2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7"/>
          <p:cNvSpPr txBox="1">
            <a:spLocks noGrp="1"/>
          </p:cNvSpPr>
          <p:nvPr>
            <p:ph type="ctrTitle"/>
          </p:nvPr>
        </p:nvSpPr>
        <p:spPr>
          <a:xfrm>
            <a:off x="0" y="582600"/>
            <a:ext cx="121920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7"/>
          <p:cNvSpPr/>
          <p:nvPr/>
        </p:nvSpPr>
        <p:spPr>
          <a:xfrm>
            <a:off x="0" y="0"/>
            <a:ext cx="12192000" cy="1642200"/>
          </a:xfrm>
          <a:prstGeom prst="rect">
            <a:avLst/>
          </a:prstGeom>
          <a:solidFill>
            <a:srgbClr val="B29D6C"/>
          </a:solidFill>
          <a:ln w="12700" cap="flat" cmpd="sng">
            <a:solidFill>
              <a:srgbClr val="B29D6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8"/>
          <p:cNvSpPr/>
          <p:nvPr/>
        </p:nvSpPr>
        <p:spPr>
          <a:xfrm>
            <a:off x="0" y="-3"/>
            <a:ext cx="12192000" cy="582600"/>
          </a:xfrm>
          <a:prstGeom prst="rect">
            <a:avLst/>
          </a:prstGeom>
          <a:solidFill>
            <a:srgbClr val="B29D6C"/>
          </a:solidFill>
          <a:ln w="12700" cap="flat" cmpd="sng">
            <a:solidFill>
              <a:srgbClr val="B29D6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8"/>
          <p:cNvSpPr/>
          <p:nvPr/>
        </p:nvSpPr>
        <p:spPr>
          <a:xfrm>
            <a:off x="0" y="6071174"/>
            <a:ext cx="12192000" cy="805800"/>
          </a:xfrm>
          <a:prstGeom prst="rect">
            <a:avLst/>
          </a:prstGeom>
          <a:solidFill>
            <a:srgbClr val="B29D6C"/>
          </a:solidFill>
          <a:ln w="12700" cap="flat" cmpd="sng">
            <a:solidFill>
              <a:srgbClr val="B29D6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3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08800" y="6157563"/>
            <a:ext cx="2385750" cy="6329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0" y="1629382"/>
            <a:ext cx="121920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Counter Narratives from Childhood: </a:t>
            </a:r>
            <a:br>
              <a:rPr lang="en-US" sz="4000" dirty="0"/>
            </a:br>
            <a:r>
              <a:rPr lang="en-US" sz="4000" dirty="0"/>
              <a:t>Super Heroes</a:t>
            </a:r>
            <a:br>
              <a:rPr lang="en-US" sz="4000" dirty="0"/>
            </a:br>
            <a:br>
              <a:rPr lang="en-US" sz="2400" b="0" dirty="0"/>
            </a:br>
            <a:br>
              <a:rPr lang="en-US" sz="2400" b="0" dirty="0"/>
            </a:br>
            <a:endParaRPr sz="2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body" idx="1"/>
          </p:nvPr>
        </p:nvSpPr>
        <p:spPr>
          <a:xfrm>
            <a:off x="165786" y="18475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91054">
              <a:buClr>
                <a:schemeClr val="dk1"/>
              </a:buClr>
              <a:buSzPts val="2200"/>
              <a:buFont typeface="Calibri"/>
              <a:buChar char="-"/>
            </a:pPr>
            <a:r>
              <a:rPr lang="en" sz="29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Opening Questions</a:t>
            </a:r>
            <a:endParaRPr sz="29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482588">
              <a:buClr>
                <a:schemeClr val="dk1"/>
              </a:buClr>
              <a:buSzPts val="21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remember about Superman?</a:t>
            </a:r>
            <a:endParaRPr lang="en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482588">
              <a:buClr>
                <a:schemeClr val="dk1"/>
              </a:buClr>
              <a:buSzPts val="2100"/>
              <a:buFont typeface="Calibri"/>
              <a:buChar char="-"/>
            </a:pPr>
            <a:r>
              <a:rPr lang="en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Superman stand for?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3790" y="1566393"/>
            <a:ext cx="4312424" cy="327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0" y="628746"/>
            <a:ext cx="121920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en" sz="4800" dirty="0">
                <a:latin typeface="Calibri" panose="020F0502020204030204" pitchFamily="34" charset="0"/>
                <a:cs typeface="Calibri" panose="020F0502020204030204" pitchFamily="34" charset="0"/>
              </a:rPr>
              <a:t>Initiative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8210735491_0_56"/>
          <p:cNvPicPr preferRelativeResize="0"/>
          <p:nvPr/>
        </p:nvPicPr>
        <p:blipFill rotWithShape="1">
          <a:blip r:embed="rId3">
            <a:alphaModFix/>
          </a:blip>
          <a:srcRect b="3633"/>
          <a:stretch/>
        </p:blipFill>
        <p:spPr>
          <a:xfrm>
            <a:off x="904246" y="688625"/>
            <a:ext cx="5270567" cy="5079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8C2C7D-47F8-4BD2-AEA7-48CEFC1835A8}"/>
              </a:ext>
            </a:extLst>
          </p:cNvPr>
          <p:cNvSpPr txBox="1"/>
          <p:nvPr/>
        </p:nvSpPr>
        <p:spPr>
          <a:xfrm>
            <a:off x="6574597" y="2534494"/>
            <a:ext cx="5131533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 what ways does Superman’s 20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</a:p>
          <a:p>
            <a:r>
              <a:rPr lang="en-US" sz="2400" dirty="0"/>
              <a:t>century motto represent a </a:t>
            </a:r>
            <a:r>
              <a:rPr lang="en-US" sz="2400" u="sng" dirty="0"/>
              <a:t>dominant </a:t>
            </a:r>
          </a:p>
          <a:p>
            <a:r>
              <a:rPr lang="en-US" sz="2400" u="sng" dirty="0"/>
              <a:t>narrative</a:t>
            </a:r>
            <a:r>
              <a:rPr lang="en-US" sz="2400" dirty="0"/>
              <a:t> about the United States?</a:t>
            </a:r>
          </a:p>
        </p:txBody>
      </p:sp>
    </p:spTree>
    <p:extLst>
      <p:ext uri="{BB962C8B-B14F-4D97-AF65-F5344CB8AC3E}">
        <p14:creationId xmlns:p14="http://schemas.microsoft.com/office/powerpoint/2010/main" val="177322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8210735491_0_56"/>
          <p:cNvPicPr preferRelativeResize="0"/>
          <p:nvPr/>
        </p:nvPicPr>
        <p:blipFill rotWithShape="1">
          <a:blip r:embed="rId3">
            <a:alphaModFix/>
          </a:blip>
          <a:srcRect b="3633"/>
          <a:stretch/>
        </p:blipFill>
        <p:spPr>
          <a:xfrm>
            <a:off x="825418" y="740801"/>
            <a:ext cx="5270567" cy="507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8210735491_0_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8016" y="603433"/>
            <a:ext cx="5353968" cy="5353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149" y="593367"/>
            <a:ext cx="5353968" cy="5353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58188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>
              <a:buSzPct val="111111"/>
            </a:pPr>
            <a:r>
              <a:rPr lang="en" i="1"/>
              <a:t>Truth, Justice and a Better Tomorrow</a:t>
            </a:r>
            <a:endParaRPr i="1"/>
          </a:p>
        </p:txBody>
      </p:sp>
      <p:sp>
        <p:nvSpPr>
          <p:cNvPr id="148" name="Google Shape;148;p10"/>
          <p:cNvSpPr txBox="1">
            <a:spLocks noGrp="1"/>
          </p:cNvSpPr>
          <p:nvPr>
            <p:ph type="body" idx="1"/>
          </p:nvPr>
        </p:nvSpPr>
        <p:spPr>
          <a:xfrm>
            <a:off x="283779" y="1852800"/>
            <a:ext cx="6106511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65655">
              <a:buClr>
                <a:schemeClr val="dk1"/>
              </a:buClr>
              <a:buSzPts val="1900"/>
              <a:buFont typeface="Calibri"/>
              <a:buChar char="-"/>
            </a:pP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What's different about this </a:t>
            </a:r>
            <a:r>
              <a:rPr lang="en-US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motto</a:t>
            </a: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5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5655">
              <a:buClr>
                <a:schemeClr val="dk1"/>
              </a:buClr>
              <a:buSzPts val="1900"/>
              <a:buFont typeface="Calibri"/>
              <a:buChar char="-"/>
            </a:pP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this </a:t>
            </a:r>
            <a:r>
              <a:rPr lang="en-US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motto change what Superman repres</a:t>
            </a:r>
            <a:r>
              <a:rPr lang="en-US" sz="2533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ents</a:t>
            </a:r>
            <a:r>
              <a:rPr lang="en-US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5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5655">
              <a:buClr>
                <a:schemeClr val="dk1"/>
              </a:buClr>
              <a:buSzPts val="1900"/>
              <a:buFont typeface="Calibri"/>
              <a:buChar char="-"/>
            </a:pP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think </a:t>
            </a:r>
            <a:r>
              <a:rPr lang="en-US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n" sz="25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change?</a:t>
            </a:r>
            <a:endParaRPr sz="25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18210735491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032" y="593365"/>
            <a:ext cx="5353968" cy="53539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FCE24-F4A4-4224-A58F-D0FC46C9D4B7}"/>
              </a:ext>
            </a:extLst>
          </p:cNvPr>
          <p:cNvSpPr txBox="1"/>
          <p:nvPr/>
        </p:nvSpPr>
        <p:spPr>
          <a:xfrm>
            <a:off x="6574597" y="2534494"/>
            <a:ext cx="5198859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 what ways does Superman’s 21st </a:t>
            </a:r>
          </a:p>
          <a:p>
            <a:r>
              <a:rPr lang="en-US" sz="2400" dirty="0"/>
              <a:t>century motto represent a </a:t>
            </a:r>
            <a:r>
              <a:rPr lang="en-US" sz="2400" u="sng" dirty="0"/>
              <a:t>counter </a:t>
            </a:r>
          </a:p>
          <a:p>
            <a:r>
              <a:rPr lang="en-US" sz="2400" u="sng" dirty="0"/>
              <a:t>narrative</a:t>
            </a:r>
            <a:r>
              <a:rPr lang="en-US" sz="2400" dirty="0"/>
              <a:t> about the United States?</a:t>
            </a:r>
          </a:p>
        </p:txBody>
      </p:sp>
    </p:spTree>
    <p:extLst>
      <p:ext uri="{BB962C8B-B14F-4D97-AF65-F5344CB8AC3E}">
        <p14:creationId xmlns:p14="http://schemas.microsoft.com/office/powerpoint/2010/main" val="254811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18210735491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032" y="593365"/>
            <a:ext cx="5353968" cy="53539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FCE24-F4A4-4224-A58F-D0FC46C9D4B7}"/>
              </a:ext>
            </a:extLst>
          </p:cNvPr>
          <p:cNvSpPr txBox="1"/>
          <p:nvPr/>
        </p:nvSpPr>
        <p:spPr>
          <a:xfrm>
            <a:off x="6574597" y="2534494"/>
            <a:ext cx="562686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What in 2021 might have prompted this </a:t>
            </a:r>
          </a:p>
          <a:p>
            <a:r>
              <a:rPr lang="en-US" sz="2400" dirty="0"/>
              <a:t>change in Superman’s motto?</a:t>
            </a:r>
          </a:p>
        </p:txBody>
      </p:sp>
    </p:spTree>
    <p:extLst>
      <p:ext uri="{BB962C8B-B14F-4D97-AF65-F5344CB8AC3E}">
        <p14:creationId xmlns:p14="http://schemas.microsoft.com/office/powerpoint/2010/main" val="274316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DA994-3777-4E73-9BE5-2750F782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2014 Super Bowl Advertisement: “It’s Beautiful”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5C35E-7B96-41C2-920D-7A5E69D4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37" y="1630221"/>
            <a:ext cx="9228221" cy="48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5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DA994-3777-4E73-9BE5-2750F782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2047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2014 Super Bowl Advertisement: “It’s Beautiful”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5C35E-7B96-41C2-920D-7A5E69D4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69" y="1197086"/>
            <a:ext cx="7736305" cy="4026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E70805-C221-4714-9F17-56C8E38A7735}"/>
              </a:ext>
            </a:extLst>
          </p:cNvPr>
          <p:cNvSpPr txBox="1"/>
          <p:nvPr/>
        </p:nvSpPr>
        <p:spPr>
          <a:xfrm>
            <a:off x="203060" y="5660914"/>
            <a:ext cx="10625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you think this advertisement represented a type of counter-narrative </a:t>
            </a:r>
          </a:p>
          <a:p>
            <a:r>
              <a:rPr lang="en-US" sz="2400" dirty="0"/>
              <a:t>about the United States? What does the title refer to?</a:t>
            </a:r>
          </a:p>
        </p:txBody>
      </p:sp>
    </p:spTree>
    <p:extLst>
      <p:ext uri="{BB962C8B-B14F-4D97-AF65-F5344CB8AC3E}">
        <p14:creationId xmlns:p14="http://schemas.microsoft.com/office/powerpoint/2010/main" val="352442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21C66-F805-4972-8F96-68925A16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Online Backlash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D3E41-19DF-4F25-B992-7B8F57ED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65" y="1475399"/>
            <a:ext cx="8135604" cy="48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29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21C66-F805-4972-8F96-68925A16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Online Defenders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F618D-B7C0-4D95-BAF7-9D260094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2571750"/>
            <a:ext cx="10715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838200" y="15843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Greeting</a:t>
            </a:r>
            <a:endParaRPr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Reading</a:t>
            </a:r>
            <a:endParaRPr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Initiative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ADA994-3777-4E73-9BE5-2750F782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2047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2014 Super Bowl Advertisement: “It’s Beautiful”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5C35E-7B96-41C2-920D-7A5E69D4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69" y="1197086"/>
            <a:ext cx="7736305" cy="4026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E70805-C221-4714-9F17-56C8E38A7735}"/>
              </a:ext>
            </a:extLst>
          </p:cNvPr>
          <p:cNvSpPr txBox="1"/>
          <p:nvPr/>
        </p:nvSpPr>
        <p:spPr>
          <a:xfrm>
            <a:off x="203060" y="5660914"/>
            <a:ext cx="1091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do you think some people responded so negatively to this advertisement?</a:t>
            </a:r>
          </a:p>
        </p:txBody>
      </p:sp>
    </p:spTree>
    <p:extLst>
      <p:ext uri="{BB962C8B-B14F-4D97-AF65-F5344CB8AC3E}">
        <p14:creationId xmlns:p14="http://schemas.microsoft.com/office/powerpoint/2010/main" val="10508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8210735491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2982" y="431792"/>
            <a:ext cx="3710469" cy="54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8210735491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549" y="431792"/>
            <a:ext cx="4083835" cy="5400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6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18210735491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1534" y="547200"/>
            <a:ext cx="3710469" cy="54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8210735491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200" y="547199"/>
            <a:ext cx="4083835" cy="5400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8210735491_0_65"/>
          <p:cNvSpPr txBox="1"/>
          <p:nvPr/>
        </p:nvSpPr>
        <p:spPr>
          <a:xfrm>
            <a:off x="0" y="1080700"/>
            <a:ext cx="4219200" cy="3644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might turning the Captain America role over to a Black man be a type of counternarrative?</a:t>
            </a:r>
          </a:p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-"/>
            </a:pPr>
            <a:endParaRPr lang="en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57189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-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 you think Marvel Comics wri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might have made this move in 2014?</a:t>
            </a:r>
          </a:p>
        </p:txBody>
      </p:sp>
    </p:spTree>
    <p:extLst>
      <p:ext uri="{BB962C8B-B14F-4D97-AF65-F5344CB8AC3E}">
        <p14:creationId xmlns:p14="http://schemas.microsoft.com/office/powerpoint/2010/main" val="236096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838200" y="15843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/>
              <a:t>Greeting</a:t>
            </a:r>
            <a:endParaRPr b="1"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Reading</a:t>
            </a:r>
            <a:endParaRPr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Initiative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155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957110" y="582600"/>
            <a:ext cx="11234889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Greeting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EC4ED-D115-4ED6-95EE-B521CB364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14" y="252708"/>
            <a:ext cx="6352583" cy="6352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34E766-42B9-4AA1-87D3-3E6D2B2083A2}"/>
              </a:ext>
            </a:extLst>
          </p:cNvPr>
          <p:cNvSpPr txBox="1"/>
          <p:nvPr/>
        </p:nvSpPr>
        <p:spPr>
          <a:xfrm>
            <a:off x="442103" y="3198166"/>
            <a:ext cx="472276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Which Billie </a:t>
            </a:r>
            <a:r>
              <a:rPr lang="en-US" sz="2400" dirty="0" err="1"/>
              <a:t>Eilish</a:t>
            </a:r>
            <a:r>
              <a:rPr lang="en-US" sz="2400" dirty="0"/>
              <a:t> are you today?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>
            <a:off x="838200" y="15843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Greeting</a:t>
            </a:r>
            <a:endParaRPr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dirty="0"/>
              <a:t>Reading</a:t>
            </a:r>
            <a:endParaRPr b="1" dirty="0"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Initiative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8210735491_0_44"/>
          <p:cNvSpPr txBox="1">
            <a:spLocks noGrp="1"/>
          </p:cNvSpPr>
          <p:nvPr>
            <p:ph type="title"/>
          </p:nvPr>
        </p:nvSpPr>
        <p:spPr>
          <a:xfrm>
            <a:off x="-94593" y="162967"/>
            <a:ext cx="121920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buSzPts val="3300"/>
            </a:pPr>
            <a:r>
              <a:rPr lang="en" b="1" dirty="0"/>
              <a:t>Reading</a:t>
            </a:r>
            <a:endParaRPr b="1" dirty="0"/>
          </a:p>
        </p:txBody>
      </p:sp>
      <p:sp>
        <p:nvSpPr>
          <p:cNvPr id="120" name="Google Shape;120;g18210735491_0_44"/>
          <p:cNvSpPr txBox="1">
            <a:spLocks noGrp="1"/>
          </p:cNvSpPr>
          <p:nvPr>
            <p:ph type="body" idx="1"/>
          </p:nvPr>
        </p:nvSpPr>
        <p:spPr>
          <a:xfrm>
            <a:off x="5097518" y="1032951"/>
            <a:ext cx="5896303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" sz="4667" dirty="0">
                <a:latin typeface="Caveat SemiBold"/>
                <a:ea typeface="Caveat SemiBold"/>
                <a:cs typeface="Caveat SemiBold"/>
                <a:sym typeface="Caveat SemiBold"/>
              </a:rPr>
              <a:t>“You have to act as if it were possible to radically transform the world. And you have to do it all the time.”  </a:t>
            </a:r>
          </a:p>
          <a:p>
            <a:pPr marL="0" indent="0">
              <a:spcBef>
                <a:spcPts val="1067"/>
              </a:spcBef>
              <a:buNone/>
            </a:pPr>
            <a:r>
              <a:rPr lang="en" sz="4667" dirty="0">
                <a:latin typeface="Caveat SemiBold"/>
                <a:ea typeface="Caveat SemiBold"/>
                <a:cs typeface="Caveat SemiBold"/>
                <a:sym typeface="Caveat SemiBold"/>
              </a:rPr>
              <a:t>	--</a:t>
            </a:r>
            <a:r>
              <a:rPr lang="en-US" sz="4667" dirty="0">
                <a:latin typeface="Caveat SemiBold"/>
                <a:ea typeface="Caveat SemiBold"/>
                <a:cs typeface="Caveat SemiBold"/>
                <a:sym typeface="Caveat SemiBold"/>
              </a:rPr>
              <a:t>Angela Davis</a:t>
            </a:r>
            <a:endParaRPr sz="4667" dirty="0">
              <a:latin typeface="Caveat SemiBold"/>
              <a:ea typeface="Caveat SemiBold"/>
              <a:cs typeface="Caveat SemiBold"/>
              <a:sym typeface="Caveat SemiBold"/>
            </a:endParaRPr>
          </a:p>
          <a:p>
            <a:pPr marL="609585" indent="0">
              <a:spcBef>
                <a:spcPts val="1067"/>
              </a:spcBef>
              <a:buNone/>
            </a:pPr>
            <a:endParaRPr dirty="0"/>
          </a:p>
        </p:txBody>
      </p:sp>
      <p:pic>
        <p:nvPicPr>
          <p:cNvPr id="121" name="Google Shape;121;g18210735491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077" y="942567"/>
            <a:ext cx="3021333" cy="4531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84921-9831-406C-BD22-3F04F393EEFF}"/>
              </a:ext>
            </a:extLst>
          </p:cNvPr>
          <p:cNvSpPr txBox="1"/>
          <p:nvPr/>
        </p:nvSpPr>
        <p:spPr>
          <a:xfrm>
            <a:off x="641131" y="6117021"/>
            <a:ext cx="738214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does this quote get you thinking about?</a:t>
            </a:r>
          </a:p>
        </p:txBody>
      </p:sp>
    </p:spTree>
    <p:extLst>
      <p:ext uri="{BB962C8B-B14F-4D97-AF65-F5344CB8AC3E}">
        <p14:creationId xmlns:p14="http://schemas.microsoft.com/office/powerpoint/2010/main" val="232297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838200" y="158433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Greeting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Reading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/>
              <a:t>Initiative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24050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Stories about Justice &amp; Injustice </a:t>
            </a:r>
            <a:endParaRPr dirty="0"/>
          </a:p>
        </p:txBody>
      </p:sp>
      <p:grpSp>
        <p:nvGrpSpPr>
          <p:cNvPr id="143" name="Google Shape;143;p5"/>
          <p:cNvGrpSpPr/>
          <p:nvPr/>
        </p:nvGrpSpPr>
        <p:grpSpPr>
          <a:xfrm>
            <a:off x="590185" y="1582220"/>
            <a:ext cx="5259223" cy="4573238"/>
            <a:chOff x="857166" y="0"/>
            <a:chExt cx="5259223" cy="4573238"/>
          </a:xfrm>
        </p:grpSpPr>
        <p:sp>
          <p:nvSpPr>
            <p:cNvPr id="144" name="Google Shape;144;p5"/>
            <p:cNvSpPr/>
            <p:nvPr/>
          </p:nvSpPr>
          <p:spPr>
            <a:xfrm>
              <a:off x="857166" y="0"/>
              <a:ext cx="4573238" cy="4573238"/>
            </a:xfrm>
            <a:prstGeom prst="triangle">
              <a:avLst>
                <a:gd name="adj" fmla="val 5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143785" y="459780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3196632" y="512627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dirty="0"/>
                <a:t>Dominant Narratives</a:t>
              </a:r>
              <a:endParaRPr dirty="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143785" y="1677672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3196632" y="1730519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dirty="0"/>
                <a:t>Counter-Narratives</a:t>
              </a:r>
              <a:endParaRPr dirty="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43785" y="2895565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3196632" y="2948412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Resistance </a:t>
              </a:r>
              <a:r>
                <a:rPr lang="en-US" sz="2800" dirty="0"/>
                <a:t>Narratives</a:t>
              </a:r>
              <a:endParaRPr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FC201F6-720F-40CD-9E9C-11D12BBC3E79}"/>
              </a:ext>
            </a:extLst>
          </p:cNvPr>
          <p:cNvSpPr txBox="1"/>
          <p:nvPr/>
        </p:nvSpPr>
        <p:spPr>
          <a:xfrm>
            <a:off x="6096000" y="2070487"/>
            <a:ext cx="59307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Well-known, taken-for-granted stories from the perspective of a dominant group that seeks to justify the status quo and that group’s dominance </a:t>
            </a:r>
          </a:p>
        </p:txBody>
      </p:sp>
    </p:spTree>
    <p:extLst>
      <p:ext uri="{BB962C8B-B14F-4D97-AF65-F5344CB8AC3E}">
        <p14:creationId xmlns:p14="http://schemas.microsoft.com/office/powerpoint/2010/main" val="217283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0" y="582600"/>
            <a:ext cx="121920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Stories about Justice &amp; Injustice </a:t>
            </a:r>
            <a:endParaRPr dirty="0"/>
          </a:p>
        </p:txBody>
      </p:sp>
      <p:grpSp>
        <p:nvGrpSpPr>
          <p:cNvPr id="143" name="Google Shape;143;p5"/>
          <p:cNvGrpSpPr/>
          <p:nvPr/>
        </p:nvGrpSpPr>
        <p:grpSpPr>
          <a:xfrm>
            <a:off x="497587" y="1702162"/>
            <a:ext cx="5259223" cy="4573238"/>
            <a:chOff x="857166" y="0"/>
            <a:chExt cx="5259223" cy="4573238"/>
          </a:xfrm>
        </p:grpSpPr>
        <p:sp>
          <p:nvSpPr>
            <p:cNvPr id="144" name="Google Shape;144;p5"/>
            <p:cNvSpPr/>
            <p:nvPr/>
          </p:nvSpPr>
          <p:spPr>
            <a:xfrm>
              <a:off x="857166" y="0"/>
              <a:ext cx="4573238" cy="4573238"/>
            </a:xfrm>
            <a:prstGeom prst="triangle">
              <a:avLst>
                <a:gd name="adj" fmla="val 5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143785" y="459780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3196632" y="512627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dirty="0"/>
                <a:t>Dominant Narratives</a:t>
              </a:r>
              <a:endParaRPr dirty="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143785" y="1677672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 txBox="1"/>
            <p:nvPr/>
          </p:nvSpPr>
          <p:spPr>
            <a:xfrm>
              <a:off x="3196632" y="1730519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dirty="0"/>
                <a:t>Counter-Narratives</a:t>
              </a:r>
              <a:endParaRPr dirty="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43785" y="2895565"/>
              <a:ext cx="2972604" cy="1082571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3196632" y="2948412"/>
              <a:ext cx="2866910" cy="976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Resistance </a:t>
              </a:r>
              <a:r>
                <a:rPr lang="en-US" sz="2800" dirty="0"/>
                <a:t>Narratives</a:t>
              </a: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6D104B-1D49-41B6-957C-4F5613ED82F3}"/>
              </a:ext>
            </a:extLst>
          </p:cNvPr>
          <p:cNvSpPr txBox="1"/>
          <p:nvPr/>
        </p:nvSpPr>
        <p:spPr>
          <a:xfrm>
            <a:off x="5936701" y="3320954"/>
            <a:ext cx="59307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 hidden beneath the dominant narratives that offer important truths about issues of justice and injustice, and how they have shaped our lives and society</a:t>
            </a:r>
          </a:p>
          <a:p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--Dr. Theresa Perry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046C3-0CF5-4FC0-8C7D-444AF693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142" y="4598164"/>
            <a:ext cx="2530059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96779"/>
      </p:ext>
    </p:extLst>
  </p:cSld>
  <p:clrMapOvr>
    <a:masterClrMapping/>
  </p:clrMapOvr>
</p:sld>
</file>

<file path=ppt/theme/theme1.xml><?xml version="1.0" encoding="utf-8"?>
<a:theme xmlns:a="http://schemas.openxmlformats.org/drawingml/2006/main" name="Lynch Theme (M/W/B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1026</Words>
  <Application>Microsoft Office PowerPoint</Application>
  <PresentationFormat>Widescreen</PresentationFormat>
  <Paragraphs>104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Quattrocento Sans</vt:lpstr>
      <vt:lpstr>Caveat SemiBold</vt:lpstr>
      <vt:lpstr>Calibri</vt:lpstr>
      <vt:lpstr>Arial</vt:lpstr>
      <vt:lpstr>Lynch Theme (M/W/B)</vt:lpstr>
      <vt:lpstr>Counter Narratives from Childhood:  Super Heroes   </vt:lpstr>
      <vt:lpstr>Agenda</vt:lpstr>
      <vt:lpstr>Agenda</vt:lpstr>
      <vt:lpstr>Greeting</vt:lpstr>
      <vt:lpstr>Agenda</vt:lpstr>
      <vt:lpstr>Reading</vt:lpstr>
      <vt:lpstr>Agenda</vt:lpstr>
      <vt:lpstr>Stories about Justice &amp; Injustice </vt:lpstr>
      <vt:lpstr>Stories about Justice &amp; Injustice </vt:lpstr>
      <vt:lpstr>Initiative</vt:lpstr>
      <vt:lpstr>PowerPoint Presentation</vt:lpstr>
      <vt:lpstr>PowerPoint Presentation</vt:lpstr>
      <vt:lpstr>Truth, Justice and a Better Tomorrow</vt:lpstr>
      <vt:lpstr>PowerPoint Presentation</vt:lpstr>
      <vt:lpstr>PowerPoint Presentation</vt:lpstr>
      <vt:lpstr>2014 Super Bowl Advertisement: “It’s Beautiful”</vt:lpstr>
      <vt:lpstr>2014 Super Bowl Advertisement: “It’s Beautiful”</vt:lpstr>
      <vt:lpstr>Online Backlash</vt:lpstr>
      <vt:lpstr>Online Defenders</vt:lpstr>
      <vt:lpstr>2014 Super Bowl Advertisement: “It’s Beautiful”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Civic &amp; Critical Crew Project February 2023  Capital City PLC Session 6</dc:title>
  <dc:creator>scottseider</dc:creator>
  <cp:lastModifiedBy>Scott Seider</cp:lastModifiedBy>
  <cp:revision>22</cp:revision>
  <dcterms:modified xsi:type="dcterms:W3CDTF">2024-10-30T21:18:13Z</dcterms:modified>
</cp:coreProperties>
</file>