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9" r:id="rId9"/>
    <p:sldId id="284" r:id="rId10"/>
    <p:sldId id="285" r:id="rId11"/>
    <p:sldId id="286" r:id="rId12"/>
    <p:sldId id="267" r:id="rId13"/>
    <p:sldId id="270" r:id="rId14"/>
    <p:sldId id="271" r:id="rId15"/>
    <p:sldId id="272" r:id="rId16"/>
    <p:sldId id="274" r:id="rId17"/>
    <p:sldId id="280" r:id="rId18"/>
    <p:sldId id="281" r:id="rId19"/>
    <p:sldId id="282" r:id="rId20"/>
    <p:sldId id="28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YFaE0ySCtNH2+em8D1DCE0Fnq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49" autoAdjust="0"/>
  </p:normalViewPr>
  <p:slideViewPr>
    <p:cSldViewPr snapToGrid="0">
      <p:cViewPr varScale="1">
        <p:scale>
          <a:sx n="83" d="100"/>
          <a:sy n="83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Greeting– Daren</a:t>
            </a:r>
            <a:endParaRPr lang="en-US" sz="1100" b="0" dirty="0">
              <a:effectLst/>
            </a:endParaRPr>
          </a:p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Reading– Scott</a:t>
            </a:r>
            <a:endParaRPr lang="en-US" sz="1100" b="0" dirty="0">
              <a:effectLst/>
            </a:endParaRPr>
          </a:p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Debrief–Daren</a:t>
            </a:r>
            <a:endParaRPr lang="en-US" sz="1100" b="0" dirty="0">
              <a:effectLst/>
            </a:endParaRPr>
          </a:p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Thanksgiving– Scott</a:t>
            </a:r>
            <a:endParaRPr lang="en-US" sz="1100" b="0" dirty="0">
              <a:effectLst/>
            </a:endParaRPr>
          </a:p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Civil Rights figures– Daren</a:t>
            </a:r>
            <a:endParaRPr lang="en-US" sz="1100" b="0" dirty="0">
              <a:effectLst/>
            </a:endParaRPr>
          </a:p>
          <a:p>
            <a:br>
              <a:rPr lang="en-US" sz="1100" dirty="0"/>
            </a:b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Adapted from Lee Anne Bell’s Storytelling for Social Justice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well-known, taken-for-granted stories that seek to justify the status quo, paper over the effects of injustice, or diminish the efforts of those trying to challenge injustice.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stories hidden beneath the dominant narratives that offer important truths about how issues of justice and injustice have shaped life in the United States.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narratives can become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they inspire, motivate, and inform the efforts of future generations of citizens and activists to challenge injustice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97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Adapted from Lee Anne Bell’s Storytelling for Social Justice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well-known, taken-for-granted stories that seek to justify the status quo, paper over the effects of injustice, or diminish the efforts of those trying to challenge injustice.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stories hidden beneath the dominant narratives that offer important truths about how issues of justice and injustice have shaped life in the United States.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narratives can become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they inspire, motivate, and inform the efforts of future generations of citizens and activists to challenge injustice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48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That second part seems really relevant for your middle schoolers who are going to be learning about the Holocaust, Slavery, and Trail of Tears</a:t>
            </a:r>
            <a:endParaRPr/>
          </a:p>
        </p:txBody>
      </p:sp>
      <p:sp>
        <p:nvSpPr>
          <p:cNvPr id="127" name="Google Shape;12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03703d9ea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d03703d9e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28" name="Google Shape;22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600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On May 2, 1963, 1000 children and teenagers skipped classes to march through downtown Birmingham, Alabama. Birmingham police commissioner Bull Connor directed police and </a:t>
            </a:r>
            <a:r>
              <a:rPr lang="en-US" dirty="0" err="1"/>
              <a:t>firefirghters</a:t>
            </a:r>
            <a:r>
              <a:rPr lang="en-US" dirty="0"/>
              <a:t> to attack with firehoses and dogs. Became known as Children’s Crusade. Visuals of police attacking and jailing children pushed JFK to support the Civil Rights Act of 1964,</a:t>
            </a:r>
            <a:endParaRPr dirty="0"/>
          </a:p>
        </p:txBody>
      </p:sp>
      <p:sp>
        <p:nvSpPr>
          <p:cNvPr id="236" name="Google Shape;23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179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460,000 students (predominantly Black and Puerto Rican) stayed out of school to protest school segregation in NYC.  Led by Bayard Rustin and Ella Baker.</a:t>
            </a:r>
            <a:endParaRPr dirty="0"/>
          </a:p>
        </p:txBody>
      </p:sp>
      <p:sp>
        <p:nvSpPr>
          <p:cNvPr id="244" name="Google Shape;24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35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84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/>
              <a:t>“You were worried students weren’t aware of the dominant narratives…”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Adapted from Lee Anne Bell’s Storytelling for Social Justice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well-known, taken-for-granted stories that seek to justify the status quo, paper over the effects of injustice, or diminish the efforts of those trying to challenge injustice.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stories hidden beneath the dominant narratives that offer important truths about how issues of justice and injustice have shaped life in the United States.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narratives can become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they inspire, motivate, and inform the efforts of future generations of citizens and activists to challenge injustice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Adapted from Lee Anne Bell’s Storytelling for Social Justice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well-known, taken-for-granted stories that seek to justify the status quo, paper over the effects of injustice, or diminish the efforts of those trying to challenge injustice.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stories hidden beneath the dominant narratives that offer important truths about how issues of justice and injustice have shaped life in the United States.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narratives can become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narratives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they inspire, motivate, and inform the efforts of future generations of citizens and activists to challenge injustice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61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/>
          <p:nvPr/>
        </p:nvSpPr>
        <p:spPr>
          <a:xfrm>
            <a:off x="90308" y="660400"/>
            <a:ext cx="12101600" cy="812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0"/>
          <p:cNvSpPr txBox="1">
            <a:spLocks noGrp="1"/>
          </p:cNvSpPr>
          <p:nvPr>
            <p:ph type="title"/>
          </p:nvPr>
        </p:nvSpPr>
        <p:spPr>
          <a:xfrm>
            <a:off x="963083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2633"/>
              </a:buClr>
              <a:buSzPts val="1400"/>
              <a:buFont typeface="Quattrocento Sans"/>
              <a:buNone/>
              <a:defRPr sz="5333" b="1" i="0" u="none" strike="noStrike" cap="none">
                <a:solidFill>
                  <a:srgbClr val="86263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body" idx="1"/>
          </p:nvPr>
        </p:nvSpPr>
        <p:spPr>
          <a:xfrm>
            <a:off x="963083" y="2906712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Quattrocento Sans"/>
              <a:buNone/>
              <a:defRPr sz="2667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Quattrocento Sans"/>
              <a:buNone/>
              <a:defRPr sz="2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Quattrocento Sans"/>
              <a:buNone/>
              <a:defRPr sz="2133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Quattrocento Sans"/>
              <a:buNone/>
              <a:defRPr sz="1867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Quattrocento Sans"/>
              <a:buNone/>
              <a:defRPr sz="1867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Quattrocento Sans"/>
              <a:buNone/>
              <a:defRPr sz="1867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Quattrocento Sans"/>
              <a:buNone/>
              <a:defRPr sz="1867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Quattrocento Sans"/>
              <a:buNone/>
              <a:defRPr sz="1867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Quattrocento Sans"/>
              <a:buNone/>
              <a:defRPr sz="1867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sldNum" idx="12"/>
          </p:nvPr>
        </p:nvSpPr>
        <p:spPr>
          <a:xfrm>
            <a:off x="9340028" y="6397280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/ One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9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body" idx="1"/>
          </p:nvPr>
        </p:nvSpPr>
        <p:spPr>
          <a:xfrm>
            <a:off x="838200" y="158433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08800" y="6157563"/>
            <a:ext cx="2385750" cy="6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1">
  <p:cSld name="TITLE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08800" y="6157563"/>
            <a:ext cx="2385750" cy="6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1 1">
  <p:cSld name="TITLE_1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08800" y="6157563"/>
            <a:ext cx="2385750" cy="6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1 1 1">
  <p:cSld name="TITLE_1_1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08800" y="6157563"/>
            <a:ext cx="2385750" cy="6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ctrTitle"/>
          </p:nvPr>
        </p:nvSpPr>
        <p:spPr>
          <a:xfrm>
            <a:off x="1100667" y="1122363"/>
            <a:ext cx="9990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100"/>
              <a:buFont typeface="Arial"/>
              <a:buNone/>
              <a:defRPr sz="5467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ubTitle" idx="1"/>
          </p:nvPr>
        </p:nvSpPr>
        <p:spPr>
          <a:xfrm>
            <a:off x="1100667" y="3602037"/>
            <a:ext cx="99908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2_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 txBox="1">
            <a:spLocks noGrp="1"/>
          </p:cNvSpPr>
          <p:nvPr>
            <p:ph type="ctrTitle"/>
          </p:nvPr>
        </p:nvSpPr>
        <p:spPr>
          <a:xfrm>
            <a:off x="0" y="582600"/>
            <a:ext cx="121920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7"/>
          <p:cNvSpPr/>
          <p:nvPr/>
        </p:nvSpPr>
        <p:spPr>
          <a:xfrm>
            <a:off x="0" y="0"/>
            <a:ext cx="12192000" cy="1642200"/>
          </a:xfrm>
          <a:prstGeom prst="rect">
            <a:avLst/>
          </a:prstGeom>
          <a:solidFill>
            <a:srgbClr val="B29D6C"/>
          </a:solidFill>
          <a:ln w="12700" cap="flat" cmpd="sng">
            <a:solidFill>
              <a:srgbClr val="B29D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38"/>
          <p:cNvSpPr/>
          <p:nvPr/>
        </p:nvSpPr>
        <p:spPr>
          <a:xfrm>
            <a:off x="0" y="-3"/>
            <a:ext cx="12192000" cy="582600"/>
          </a:xfrm>
          <a:prstGeom prst="rect">
            <a:avLst/>
          </a:prstGeom>
          <a:solidFill>
            <a:srgbClr val="B29D6C"/>
          </a:solidFill>
          <a:ln w="12700" cap="flat" cmpd="sng">
            <a:solidFill>
              <a:srgbClr val="B29D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8"/>
          <p:cNvSpPr/>
          <p:nvPr/>
        </p:nvSpPr>
        <p:spPr>
          <a:xfrm>
            <a:off x="0" y="6071174"/>
            <a:ext cx="12192000" cy="805800"/>
          </a:xfrm>
          <a:prstGeom prst="rect">
            <a:avLst/>
          </a:prstGeom>
          <a:solidFill>
            <a:srgbClr val="B29D6C"/>
          </a:solidFill>
          <a:ln w="12700" cap="flat" cmpd="sng">
            <a:solidFill>
              <a:srgbClr val="B29D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8800" y="6157563"/>
            <a:ext cx="2385750" cy="6329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0" y="1629382"/>
            <a:ext cx="121920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Dominant Narratives</a:t>
            </a:r>
            <a:br>
              <a:rPr lang="en-US" sz="4000" dirty="0"/>
            </a:br>
            <a:r>
              <a:rPr lang="en-US" sz="4000" dirty="0"/>
              <a:t>Counter-Narratives</a:t>
            </a:r>
            <a:br>
              <a:rPr lang="en-US" sz="4000" dirty="0"/>
            </a:br>
            <a:r>
              <a:rPr lang="en-US" sz="4000" dirty="0"/>
              <a:t>Resistance Narratives</a:t>
            </a:r>
            <a:br>
              <a:rPr lang="en-US" sz="4000" dirty="0"/>
            </a:br>
            <a:br>
              <a:rPr lang="en-US" sz="2400" b="0" dirty="0"/>
            </a:br>
            <a:br>
              <a:rPr lang="en-US" sz="2400" b="0" dirty="0"/>
            </a:br>
            <a:endParaRPr sz="2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Stories about Justice &amp; Injustice </a:t>
            </a:r>
            <a:endParaRPr dirty="0"/>
          </a:p>
        </p:txBody>
      </p:sp>
      <p:grpSp>
        <p:nvGrpSpPr>
          <p:cNvPr id="143" name="Google Shape;143;p5"/>
          <p:cNvGrpSpPr/>
          <p:nvPr/>
        </p:nvGrpSpPr>
        <p:grpSpPr>
          <a:xfrm>
            <a:off x="497587" y="1702162"/>
            <a:ext cx="5259223" cy="4573238"/>
            <a:chOff x="857166" y="0"/>
            <a:chExt cx="5259223" cy="4573238"/>
          </a:xfrm>
        </p:grpSpPr>
        <p:sp>
          <p:nvSpPr>
            <p:cNvPr id="144" name="Google Shape;144;p5"/>
            <p:cNvSpPr/>
            <p:nvPr/>
          </p:nvSpPr>
          <p:spPr>
            <a:xfrm>
              <a:off x="857166" y="0"/>
              <a:ext cx="4573238" cy="4573238"/>
            </a:xfrm>
            <a:prstGeom prst="triangle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143785" y="459780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3196632" y="512627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/>
                <a:t>Dominant Narratives</a:t>
              </a:r>
              <a:endParaRPr dirty="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143785" y="1677672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3196632" y="1730519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/>
                <a:t>Counter-Narratives</a:t>
              </a:r>
              <a:endParaRPr dirty="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143785" y="2895565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3196632" y="2948412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Resistance </a:t>
              </a:r>
              <a:r>
                <a:rPr lang="en-US" sz="2800" dirty="0"/>
                <a:t>Narratives</a:t>
              </a:r>
              <a:endParaRPr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C6D104B-1D49-41B6-957C-4F5613ED82F3}"/>
              </a:ext>
            </a:extLst>
          </p:cNvPr>
          <p:cNvSpPr txBox="1"/>
          <p:nvPr/>
        </p:nvSpPr>
        <p:spPr>
          <a:xfrm>
            <a:off x="5936701" y="3320954"/>
            <a:ext cx="59307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Stories hidden beneath the dominant narratives that offer important truths about issues of justice and injustice, and how they have shaped our lives and society</a:t>
            </a: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--Dr. Theresa Perry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046C3-0CF5-4FC0-8C7D-444AF693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142" y="4598164"/>
            <a:ext cx="2530059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Stories about Justice &amp; Injustice </a:t>
            </a:r>
            <a:endParaRPr dirty="0"/>
          </a:p>
        </p:txBody>
      </p:sp>
      <p:grpSp>
        <p:nvGrpSpPr>
          <p:cNvPr id="143" name="Google Shape;143;p5"/>
          <p:cNvGrpSpPr/>
          <p:nvPr/>
        </p:nvGrpSpPr>
        <p:grpSpPr>
          <a:xfrm>
            <a:off x="323967" y="1702162"/>
            <a:ext cx="5259223" cy="4573238"/>
            <a:chOff x="857166" y="0"/>
            <a:chExt cx="5259223" cy="4573238"/>
          </a:xfrm>
        </p:grpSpPr>
        <p:sp>
          <p:nvSpPr>
            <p:cNvPr id="144" name="Google Shape;144;p5"/>
            <p:cNvSpPr/>
            <p:nvPr/>
          </p:nvSpPr>
          <p:spPr>
            <a:xfrm>
              <a:off x="857166" y="0"/>
              <a:ext cx="4573238" cy="4573238"/>
            </a:xfrm>
            <a:prstGeom prst="triangle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143785" y="459780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3196632" y="512627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/>
                <a:t>Dominant Narratives</a:t>
              </a:r>
              <a:endParaRPr dirty="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143785" y="1677672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3196632" y="1730519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/>
                <a:t>Counter-Narratives</a:t>
              </a:r>
              <a:endParaRPr dirty="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143785" y="2895565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3196632" y="2948412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Resistance </a:t>
              </a:r>
              <a:r>
                <a:rPr lang="en-US" sz="2800" dirty="0"/>
                <a:t>Narratives</a:t>
              </a:r>
              <a:endParaRPr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5B7C657-F517-4879-90C1-26365323CFE0}"/>
              </a:ext>
            </a:extLst>
          </p:cNvPr>
          <p:cNvSpPr txBox="1"/>
          <p:nvPr/>
        </p:nvSpPr>
        <p:spPr>
          <a:xfrm>
            <a:off x="5937243" y="4677347"/>
            <a:ext cx="59307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counter-narratives become when they inspire, motivate, and inform the efforts of present and future generations of citizens and activists to challenge injustice</a:t>
            </a:r>
          </a:p>
        </p:txBody>
      </p:sp>
    </p:spTree>
    <p:extLst>
      <p:ext uri="{BB962C8B-B14F-4D97-AF65-F5344CB8AC3E}">
        <p14:creationId xmlns:p14="http://schemas.microsoft.com/office/powerpoint/2010/main" val="412323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Counter-Narratives matter when…</a:t>
            </a:r>
            <a:endParaRPr dirty="0"/>
          </a:p>
        </p:txBody>
      </p:sp>
      <p:sp>
        <p:nvSpPr>
          <p:cNvPr id="130" name="Google Shape;130;p3"/>
          <p:cNvSpPr txBox="1">
            <a:spLocks noGrp="1"/>
          </p:cNvSpPr>
          <p:nvPr>
            <p:ph type="body" idx="1"/>
          </p:nvPr>
        </p:nvSpPr>
        <p:spPr>
          <a:xfrm>
            <a:off x="838199" y="1584338"/>
            <a:ext cx="1056286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The dominant narrative is concealing something true and important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 group is going unrepresented or under-represented 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tx1"/>
              </a:solidFill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03703d9ea_1_11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Dominant Narrative of Thanksgiving</a:t>
            </a:r>
            <a:endParaRPr dirty="0"/>
          </a:p>
        </p:txBody>
      </p:sp>
      <p:pic>
        <p:nvPicPr>
          <p:cNvPr id="158" name="Google Shape;158;g1d03703d9ea_1_1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252" y="1483554"/>
            <a:ext cx="4151868" cy="425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d03703d9ea_1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131" y="1422927"/>
            <a:ext cx="6932278" cy="437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Counter-Narrative of Thanksgiving</a:t>
            </a:r>
            <a:endParaRPr dirty="0"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464" y="1461366"/>
            <a:ext cx="4618952" cy="445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5327" y="1447247"/>
            <a:ext cx="4618952" cy="448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Resistance Narrative of Thanksgiving</a:t>
            </a:r>
            <a:endParaRPr dirty="0"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907" y="1451463"/>
            <a:ext cx="4681035" cy="443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2205" y="1490813"/>
            <a:ext cx="2818992" cy="4394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1010A-0355-41D9-9FC2-A0EDCF7209CC}"/>
              </a:ext>
            </a:extLst>
          </p:cNvPr>
          <p:cNvSpPr txBox="1"/>
          <p:nvPr/>
        </p:nvSpPr>
        <p:spPr>
          <a:xfrm>
            <a:off x="2882096" y="4481324"/>
            <a:ext cx="3946967" cy="4263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Question for Discussion</a:t>
            </a:r>
            <a:endParaRPr dirty="0"/>
          </a:p>
        </p:txBody>
      </p:sp>
      <p:sp>
        <p:nvSpPr>
          <p:cNvPr id="187" name="Google Shape;187;p9"/>
          <p:cNvSpPr txBox="1">
            <a:spLocks noGrp="1"/>
          </p:cNvSpPr>
          <p:nvPr>
            <p:ph type="body" idx="1"/>
          </p:nvPr>
        </p:nvSpPr>
        <p:spPr>
          <a:xfrm>
            <a:off x="838200" y="158433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Can you think of other </a:t>
            </a:r>
            <a:r>
              <a:rPr lang="en-US" b="1" dirty="0"/>
              <a:t>dominant narratives</a:t>
            </a:r>
            <a:r>
              <a:rPr lang="en-US" dirty="0"/>
              <a:t> you’ve learned that have </a:t>
            </a:r>
            <a:r>
              <a:rPr lang="en-US" b="1" dirty="0"/>
              <a:t>counter-narratives</a:t>
            </a:r>
            <a:r>
              <a:rPr lang="en-US" dirty="0"/>
              <a:t> hidden underneath them?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Civil Rights Movement: Dominant Narrative</a:t>
            </a:r>
            <a:endParaRPr dirty="0"/>
          </a:p>
        </p:txBody>
      </p:sp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4211" y="1742005"/>
            <a:ext cx="2874106" cy="347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6077" y="1773635"/>
            <a:ext cx="3479923" cy="3479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144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Civil Rights Movement: Counter-Narrative</a:t>
            </a:r>
            <a:endParaRPr dirty="0"/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l="4788" t="9030" r="2876" b="9706"/>
          <a:stretch/>
        </p:blipFill>
        <p:spPr>
          <a:xfrm>
            <a:off x="755903" y="1772716"/>
            <a:ext cx="5340097" cy="373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4706" y="1854401"/>
            <a:ext cx="4796990" cy="3594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12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Civil Rights Movement: Counter-Narrative</a:t>
            </a:r>
            <a:endParaRPr dirty="0"/>
          </a:p>
        </p:txBody>
      </p:sp>
      <p:pic>
        <p:nvPicPr>
          <p:cNvPr id="247" name="Google Shape;247;p3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06" y="1362300"/>
            <a:ext cx="3326016" cy="458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6228" y="1977757"/>
            <a:ext cx="7398338" cy="3351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9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838200" y="158433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Greeting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Reading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Initiative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Resistance Narrative of the Civil Rights Movement</a:t>
            </a:r>
            <a:endParaRPr dirty="0"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838200" y="158433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Why do you think the history of the Civil Rights Movement is so often focused on just two individuals?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Who benefits from this dominant narrative? What is the impact of the counter-narrative not being known?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What do you think we should we do with what we know? Who is one person that might not know yet that we could share it with?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6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838200" y="158433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/>
              <a:t>Greeting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Reading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Initiative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97230" y="582600"/>
            <a:ext cx="1149477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Greeting</a:t>
            </a:r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33137" y="1253400"/>
            <a:ext cx="632537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Which Michael B. Jordan are you today?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AC729D-1342-4607-8631-CA9B0AA3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81" y="717629"/>
            <a:ext cx="5084348" cy="51102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838200" y="158433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Greeting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/>
              <a:t>Reading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Initiative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Reading</a:t>
            </a:r>
            <a:r>
              <a:rPr lang="en-US"/>
              <a:t> 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710828" y="1517260"/>
            <a:ext cx="704156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“Who controls the past controls the future, and who controls the present controls the past.” 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		–George Orwell, </a:t>
            </a:r>
            <a:r>
              <a:rPr lang="en-US" i="1"/>
              <a:t>1984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i="1"/>
          </a:p>
        </p:txBody>
      </p:sp>
      <p:sp>
        <p:nvSpPr>
          <p:cNvPr id="115" name="Google Shape;115;p23"/>
          <p:cNvSpPr txBox="1"/>
          <p:nvPr/>
        </p:nvSpPr>
        <p:spPr>
          <a:xfrm>
            <a:off x="563725" y="6172450"/>
            <a:ext cx="550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this get you thinking about?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727" y="1649555"/>
            <a:ext cx="2680816" cy="408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838200" y="158433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Greeting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Reading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/>
              <a:t>Initiative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Stories about Justice &amp; Injustice </a:t>
            </a:r>
            <a:endParaRPr dirty="0"/>
          </a:p>
        </p:txBody>
      </p:sp>
      <p:grpSp>
        <p:nvGrpSpPr>
          <p:cNvPr id="143" name="Google Shape;143;p5"/>
          <p:cNvGrpSpPr/>
          <p:nvPr/>
        </p:nvGrpSpPr>
        <p:grpSpPr>
          <a:xfrm>
            <a:off x="3148190" y="1362301"/>
            <a:ext cx="5259223" cy="4573238"/>
            <a:chOff x="857166" y="0"/>
            <a:chExt cx="5259223" cy="4573238"/>
          </a:xfrm>
        </p:grpSpPr>
        <p:sp>
          <p:nvSpPr>
            <p:cNvPr id="144" name="Google Shape;144;p5"/>
            <p:cNvSpPr/>
            <p:nvPr/>
          </p:nvSpPr>
          <p:spPr>
            <a:xfrm>
              <a:off x="857166" y="0"/>
              <a:ext cx="4573238" cy="4573238"/>
            </a:xfrm>
            <a:prstGeom prst="triangle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143785" y="459780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3196632" y="512627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/>
                <a:t>Dominant Narratives</a:t>
              </a:r>
              <a:endParaRPr dirty="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143785" y="1677672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3196632" y="1730519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/>
                <a:t>Counter-Narratives</a:t>
              </a:r>
              <a:endParaRPr dirty="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143785" y="2895565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3196632" y="2948412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Resistance </a:t>
              </a:r>
              <a:r>
                <a:rPr lang="en-US" sz="2800" dirty="0"/>
                <a:t>Narratives</a:t>
              </a:r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0" y="582600"/>
            <a:ext cx="12192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Stories about Justice &amp; Injustice </a:t>
            </a:r>
            <a:endParaRPr dirty="0"/>
          </a:p>
        </p:txBody>
      </p:sp>
      <p:grpSp>
        <p:nvGrpSpPr>
          <p:cNvPr id="143" name="Google Shape;143;p5"/>
          <p:cNvGrpSpPr/>
          <p:nvPr/>
        </p:nvGrpSpPr>
        <p:grpSpPr>
          <a:xfrm>
            <a:off x="590185" y="1582220"/>
            <a:ext cx="5259223" cy="4573238"/>
            <a:chOff x="857166" y="0"/>
            <a:chExt cx="5259223" cy="4573238"/>
          </a:xfrm>
        </p:grpSpPr>
        <p:sp>
          <p:nvSpPr>
            <p:cNvPr id="144" name="Google Shape;144;p5"/>
            <p:cNvSpPr/>
            <p:nvPr/>
          </p:nvSpPr>
          <p:spPr>
            <a:xfrm>
              <a:off x="857166" y="0"/>
              <a:ext cx="4573238" cy="4573238"/>
            </a:xfrm>
            <a:prstGeom prst="triangle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143785" y="459780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3196632" y="512627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/>
                <a:t>Dominant Narratives</a:t>
              </a:r>
              <a:endParaRPr dirty="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143785" y="1677672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3196632" y="1730519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dirty="0"/>
                <a:t>Counter-Narratives</a:t>
              </a:r>
              <a:endParaRPr dirty="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143785" y="2895565"/>
              <a:ext cx="2972604" cy="10825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3196632" y="2948412"/>
              <a:ext cx="2866910" cy="9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Resistance </a:t>
              </a:r>
              <a:r>
                <a:rPr lang="en-US" sz="2800" dirty="0"/>
                <a:t>Narratives</a:t>
              </a:r>
              <a:endParaRPr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FC201F6-720F-40CD-9E9C-11D12BBC3E79}"/>
              </a:ext>
            </a:extLst>
          </p:cNvPr>
          <p:cNvSpPr txBox="1"/>
          <p:nvPr/>
        </p:nvSpPr>
        <p:spPr>
          <a:xfrm>
            <a:off x="6096000" y="2070487"/>
            <a:ext cx="59307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Well-known, taken-for-granted stories from the perspective of a dominant group that seeks to justify the status quo and that group’s dominance </a:t>
            </a:r>
          </a:p>
        </p:txBody>
      </p:sp>
    </p:spTree>
    <p:extLst>
      <p:ext uri="{BB962C8B-B14F-4D97-AF65-F5344CB8AC3E}">
        <p14:creationId xmlns:p14="http://schemas.microsoft.com/office/powerpoint/2010/main" val="2172835733"/>
      </p:ext>
    </p:extLst>
  </p:cSld>
  <p:clrMapOvr>
    <a:masterClrMapping/>
  </p:clrMapOvr>
</p:sld>
</file>

<file path=ppt/theme/theme1.xml><?xml version="1.0" encoding="utf-8"?>
<a:theme xmlns:a="http://schemas.openxmlformats.org/drawingml/2006/main" name="Lynch Theme (M/W/B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874</Words>
  <Application>Microsoft Office PowerPoint</Application>
  <PresentationFormat>Widescreen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Quattrocento Sans</vt:lpstr>
      <vt:lpstr>Calibri</vt:lpstr>
      <vt:lpstr>Arial</vt:lpstr>
      <vt:lpstr>Lynch Theme (M/W/B)</vt:lpstr>
      <vt:lpstr>Dominant Narratives Counter-Narratives Resistance Narratives   </vt:lpstr>
      <vt:lpstr>Agenda</vt:lpstr>
      <vt:lpstr>Agenda</vt:lpstr>
      <vt:lpstr>Greeting</vt:lpstr>
      <vt:lpstr>Agenda</vt:lpstr>
      <vt:lpstr>Reading </vt:lpstr>
      <vt:lpstr>Agenda</vt:lpstr>
      <vt:lpstr>Stories about Justice &amp; Injustice </vt:lpstr>
      <vt:lpstr>Stories about Justice &amp; Injustice </vt:lpstr>
      <vt:lpstr>Stories about Justice &amp; Injustice </vt:lpstr>
      <vt:lpstr>Stories about Justice &amp; Injustice </vt:lpstr>
      <vt:lpstr>Counter-Narratives matter when…</vt:lpstr>
      <vt:lpstr>Dominant Narrative of Thanksgiving</vt:lpstr>
      <vt:lpstr>Counter-Narrative of Thanksgiving</vt:lpstr>
      <vt:lpstr>Resistance Narrative of Thanksgiving</vt:lpstr>
      <vt:lpstr>Question for Discussion</vt:lpstr>
      <vt:lpstr>Civil Rights Movement: Dominant Narrative</vt:lpstr>
      <vt:lpstr>Civil Rights Movement: Counter-Narrative</vt:lpstr>
      <vt:lpstr>Civil Rights Movement: Counter-Narrative</vt:lpstr>
      <vt:lpstr>Resistance Narrative of the Civil Rights Movement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&amp; Critical Crew Project February 2023  GEMS 8th Grade Crew Leaders Session 5    </dc:title>
  <dc:creator>scottseider</dc:creator>
  <cp:lastModifiedBy>Scott Seider</cp:lastModifiedBy>
  <cp:revision>18</cp:revision>
  <dcterms:modified xsi:type="dcterms:W3CDTF">2024-10-29T18:45:47Z</dcterms:modified>
</cp:coreProperties>
</file>