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4"/>
  </p:notesMasterIdLst>
  <p:sldIdLst>
    <p:sldId id="256" r:id="rId2"/>
    <p:sldId id="300" r:id="rId3"/>
    <p:sldId id="257" r:id="rId4"/>
    <p:sldId id="276" r:id="rId5"/>
    <p:sldId id="279" r:id="rId6"/>
    <p:sldId id="302" r:id="rId7"/>
    <p:sldId id="280" r:id="rId8"/>
    <p:sldId id="285" r:id="rId9"/>
    <p:sldId id="273" r:id="rId10"/>
    <p:sldId id="288" r:id="rId11"/>
    <p:sldId id="296" r:id="rId12"/>
    <p:sldId id="29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attrocento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f8057c9a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13f8057c9a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Greeting—Daren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Check-in–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Scott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Reading– Daren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Scott– Red Cross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Daren– Corn Pops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Scott– North Georgia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Daren– learning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riff debrief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Scott– 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debrief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f8057c9a5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f8057c9a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0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f8057c9a5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f8057c9a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66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f8057c9a5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f8057c9a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89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9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f8057c9a5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f8057c9a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0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dirty="0"/>
              <a:t>Patricia</a:t>
            </a:r>
            <a:r>
              <a:rPr lang="en-US" sz="1100" baseline="0" dirty="0"/>
              <a:t> Devine, Psychology, Wisconsin-Madison</a:t>
            </a: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r>
              <a:rPr lang="en-US" sz="1100" dirty="0"/>
              <a:t>-Detect - understanding the problematic ideas (“What’s the pattern?)</a:t>
            </a:r>
          </a:p>
          <a:p>
            <a:r>
              <a:rPr lang="en-US" sz="1100" dirty="0"/>
              <a:t>-Reflect - take time to consider how , if at all, those are ideas are in play (what’s going on here?)</a:t>
            </a:r>
          </a:p>
          <a:p>
            <a:r>
              <a:rPr lang="en-US" sz="1100" dirty="0"/>
              <a:t>-Reject - intentionally challenging problematic ideas (“What can we do about it?”)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8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https://www.youtube.com/watch?v=ITfn1XOwZVo</a:t>
            </a:r>
          </a:p>
        </p:txBody>
      </p:sp>
    </p:spTree>
    <p:extLst>
      <p:ext uri="{BB962C8B-B14F-4D97-AF65-F5344CB8AC3E}">
        <p14:creationId xmlns:p14="http://schemas.microsoft.com/office/powerpoint/2010/main" val="262132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67731" y="495300"/>
            <a:ext cx="90762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2633"/>
              </a:buClr>
              <a:buSzPts val="1100"/>
              <a:buFont typeface="Quattrocento Sans"/>
              <a:buNone/>
              <a:defRPr sz="4000" b="1" i="0" u="none" strike="noStrike" cap="none">
                <a:solidFill>
                  <a:srgbClr val="86263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Quattrocento Sans"/>
              <a:buNone/>
              <a:defRPr sz="20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Quattrocento Sans"/>
              <a:buNone/>
              <a:defRPr sz="18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Quattrocento Sans"/>
              <a:buNone/>
              <a:defRPr sz="16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Quattrocento Sans"/>
              <a:buNone/>
              <a:defRPr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Quattrocento Sans"/>
              <a:buNone/>
              <a:defRPr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Quattrocento Sans"/>
              <a:buNone/>
              <a:defRPr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Quattrocento Sans"/>
              <a:buNone/>
              <a:defRPr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Quattrocento Sans"/>
              <a:buNone/>
              <a:defRPr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Quattrocento Sans"/>
              <a:buNone/>
              <a:defRPr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/ One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0" y="43695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28650" y="118825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 Slide 1 1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>
  <p:cSld name="Title Slide 1 1 1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ctrTitle"/>
          </p:nvPr>
        </p:nvSpPr>
        <p:spPr>
          <a:xfrm>
            <a:off x="825500" y="841772"/>
            <a:ext cx="74931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100"/>
              <a:buFont typeface="Arial"/>
              <a:buNone/>
              <a:defRPr sz="41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825500" y="2701528"/>
            <a:ext cx="74931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ctrTitle"/>
          </p:nvPr>
        </p:nvSpPr>
        <p:spPr>
          <a:xfrm>
            <a:off x="0" y="436950"/>
            <a:ext cx="91440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/>
          <p:nvPr/>
        </p:nvSpPr>
        <p:spPr>
          <a:xfrm>
            <a:off x="0" y="0"/>
            <a:ext cx="9144000" cy="1231800"/>
          </a:xfrm>
          <a:prstGeom prst="rect">
            <a:avLst/>
          </a:prstGeom>
          <a:solidFill>
            <a:srgbClr val="B29D6C"/>
          </a:solidFill>
          <a:ln w="12700" cap="flat" cmpd="sng">
            <a:solidFill>
              <a:srgbClr val="B29D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2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4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-2"/>
            <a:ext cx="9144000" cy="437100"/>
          </a:xfrm>
          <a:prstGeom prst="rect">
            <a:avLst/>
          </a:prstGeom>
          <a:solidFill>
            <a:srgbClr val="B29D6C"/>
          </a:solidFill>
          <a:ln w="12700" cap="flat" cmpd="sng">
            <a:solidFill>
              <a:srgbClr val="B29D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4553381"/>
            <a:ext cx="9144000" cy="604500"/>
          </a:xfrm>
          <a:prstGeom prst="rect">
            <a:avLst/>
          </a:prstGeom>
          <a:solidFill>
            <a:srgbClr val="B29D6C"/>
          </a:solidFill>
          <a:ln w="12700" cap="flat" cmpd="sng">
            <a:solidFill>
              <a:srgbClr val="B29D6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66075" y="4655072"/>
            <a:ext cx="1576650" cy="39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40" y="4598612"/>
            <a:ext cx="1491216" cy="51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9745" y="4595254"/>
            <a:ext cx="1142493" cy="51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26430" y="4715356"/>
            <a:ext cx="1838371" cy="2720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779852" y="1608750"/>
            <a:ext cx="75714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dirty="0"/>
              <a:t>Unpacking Stereotypes: </a:t>
            </a:r>
            <a:br>
              <a:rPr lang="en-US" sz="3000" dirty="0"/>
            </a:br>
            <a:r>
              <a:rPr lang="en-US" sz="3000" dirty="0"/>
              <a:t>The Children’s Place T-Shirt</a:t>
            </a:r>
            <a:br>
              <a:rPr lang="en" sz="2400" dirty="0"/>
            </a:br>
            <a:br>
              <a:rPr lang="en" sz="1500" dirty="0"/>
            </a:br>
            <a:br>
              <a:rPr lang="en" sz="3000" dirty="0"/>
            </a:br>
            <a:endParaRPr sz="1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Detect, Reflect, Reject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Detect</a:t>
            </a:r>
          </a:p>
          <a:p>
            <a:pPr lvl="1"/>
            <a:r>
              <a:rPr lang="en-US" dirty="0"/>
              <a:t>What is the problem here?</a:t>
            </a:r>
          </a:p>
          <a:p>
            <a:pPr lvl="1"/>
            <a:endParaRPr lang="en-US" dirty="0"/>
          </a:p>
          <a:p>
            <a:r>
              <a:rPr lang="en-US" u="sng" dirty="0"/>
              <a:t>Reflect</a:t>
            </a:r>
          </a:p>
          <a:p>
            <a:pPr lvl="1"/>
            <a:r>
              <a:rPr lang="en-US" dirty="0"/>
              <a:t>Why is this stereotype showing up here? Who is it harming?</a:t>
            </a:r>
          </a:p>
          <a:p>
            <a:endParaRPr lang="en-US" u="sng" dirty="0"/>
          </a:p>
          <a:p>
            <a:r>
              <a:rPr lang="en-US" u="sng" dirty="0"/>
              <a:t>Reject</a:t>
            </a:r>
          </a:p>
          <a:p>
            <a:pPr lvl="1"/>
            <a:r>
              <a:rPr lang="en-US" dirty="0"/>
              <a:t>What can we do to challenge this problematic stereotype?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71" y="2493818"/>
            <a:ext cx="1638189" cy="19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2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540328"/>
            <a:ext cx="6113602" cy="38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2" y="625012"/>
            <a:ext cx="7744906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0" y="43695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628650" y="118825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Greeting </a:t>
            </a:r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Reading</a:t>
            </a:r>
            <a:endParaRPr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Initiative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11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0" y="43695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628650" y="118825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b="1" dirty="0"/>
              <a:t>Greeting </a:t>
            </a:r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Reading</a:t>
            </a:r>
            <a:endParaRPr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Initiative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may contain: the many faces of kermit the frog from muppetland, which are you today?">
            <a:extLst>
              <a:ext uri="{FF2B5EF4-FFF2-40B4-BE49-F238E27FC236}">
                <a16:creationId xmlns:a16="http://schemas.microsoft.com/office/drawing/2014/main" id="{F9E448C1-AC5A-474A-B29C-66720BB5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87" y="369569"/>
            <a:ext cx="4232025" cy="4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8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0" y="43695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628650" y="118825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Greeting and Check-in</a:t>
            </a:r>
            <a:endParaRPr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b="1" dirty="0"/>
              <a:t>Reading</a:t>
            </a:r>
            <a:endParaRPr b="1"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Initiative</a:t>
            </a:r>
            <a:endParaRPr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Debrief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03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4B87-2B49-4C3B-BD0A-91997268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stereotype?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EBE7F-B25A-4FB3-9AF9-737F1024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unfair or untrue belief about people who belong to a particular group or share a particular characteristic</a:t>
            </a:r>
          </a:p>
        </p:txBody>
      </p:sp>
    </p:spTree>
    <p:extLst>
      <p:ext uri="{BB962C8B-B14F-4D97-AF65-F5344CB8AC3E}">
        <p14:creationId xmlns:p14="http://schemas.microsoft.com/office/powerpoint/2010/main" val="32525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30" y="1120520"/>
            <a:ext cx="8631075" cy="32634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400" dirty="0"/>
              <a:t>“No one is born believing in harmful stereotypes. They are learned over time. The good news is they can be unlearned.”</a:t>
            </a:r>
          </a:p>
          <a:p>
            <a:pPr marL="95250" indent="0">
              <a:buNone/>
            </a:pPr>
            <a:r>
              <a:rPr lang="en-US" sz="2400" dirty="0"/>
              <a:t>				--Kevin </a:t>
            </a:r>
            <a:r>
              <a:rPr lang="en-US" sz="2400" dirty="0" err="1"/>
              <a:t>Faulconer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C0C43-3EC1-4DB0-AC05-715BF0793BB1}"/>
              </a:ext>
            </a:extLst>
          </p:cNvPr>
          <p:cNvSpPr txBox="1"/>
          <p:nvPr/>
        </p:nvSpPr>
        <p:spPr>
          <a:xfrm>
            <a:off x="517685" y="4328901"/>
            <a:ext cx="572464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What does this quotation get you thinking about?</a:t>
            </a:r>
          </a:p>
        </p:txBody>
      </p:sp>
    </p:spTree>
    <p:extLst>
      <p:ext uri="{BB962C8B-B14F-4D97-AF65-F5344CB8AC3E}">
        <p14:creationId xmlns:p14="http://schemas.microsoft.com/office/powerpoint/2010/main" val="7888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0" y="43695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28650" y="118825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Greeting</a:t>
            </a:r>
            <a:endParaRPr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Reading</a:t>
            </a:r>
            <a:endParaRPr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b="1" dirty="0"/>
              <a:t>Initiative </a:t>
            </a:r>
            <a:endParaRPr b="1" dirty="0"/>
          </a:p>
          <a:p>
            <a:pPr marL="3429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dirty="0"/>
              <a:t>Debrief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74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48" y="214745"/>
            <a:ext cx="3120903" cy="3761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0D012-51CC-4FCA-9592-DE8F30D49471}"/>
              </a:ext>
            </a:extLst>
          </p:cNvPr>
          <p:cNvSpPr txBox="1"/>
          <p:nvPr/>
        </p:nvSpPr>
        <p:spPr>
          <a:xfrm>
            <a:off x="170068" y="4418466"/>
            <a:ext cx="884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advertisement was </a:t>
            </a:r>
            <a:r>
              <a:rPr lang="en-US" dirty="0"/>
              <a:t>shared in Bell, W., &amp; Schatz, K. (2022). </a:t>
            </a:r>
            <a:r>
              <a:rPr lang="en-US" i="1" dirty="0"/>
              <a:t>Do the work: An antiracist activity handbook. </a:t>
            </a:r>
          </a:p>
          <a:p>
            <a:r>
              <a:rPr lang="en-US" dirty="0"/>
              <a:t>Workman Publishing.</a:t>
            </a:r>
          </a:p>
        </p:txBody>
      </p:sp>
    </p:spTree>
    <p:extLst>
      <p:ext uri="{BB962C8B-B14F-4D97-AF65-F5344CB8AC3E}">
        <p14:creationId xmlns:p14="http://schemas.microsoft.com/office/powerpoint/2010/main" val="15666576"/>
      </p:ext>
    </p:extLst>
  </p:cSld>
  <p:clrMapOvr>
    <a:masterClrMapping/>
  </p:clrMapOvr>
</p:sld>
</file>

<file path=ppt/theme/theme1.xml><?xml version="1.0" encoding="utf-8"?>
<a:theme xmlns:a="http://schemas.openxmlformats.org/drawingml/2006/main" name="Civic Crew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266</Words>
  <Application>Microsoft Office PowerPoint</Application>
  <PresentationFormat>On-screen Show (16:9)</PresentationFormat>
  <Paragraphs>51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Quattrocento Sans</vt:lpstr>
      <vt:lpstr>Calibri</vt:lpstr>
      <vt:lpstr>Arial</vt:lpstr>
      <vt:lpstr>Civic Crew Theme</vt:lpstr>
      <vt:lpstr>Unpacking Stereotypes:  The Children’s Place T-Shirt   </vt:lpstr>
      <vt:lpstr>Agenda</vt:lpstr>
      <vt:lpstr>Agenda</vt:lpstr>
      <vt:lpstr>PowerPoint Presentation</vt:lpstr>
      <vt:lpstr>Agenda</vt:lpstr>
      <vt:lpstr>What is a stereotype?</vt:lpstr>
      <vt:lpstr>Reading</vt:lpstr>
      <vt:lpstr>Agenda</vt:lpstr>
      <vt:lpstr>PowerPoint Presentation</vt:lpstr>
      <vt:lpstr>Detect, Reflect, Reject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Crew:  Supporting Youth Civic Character and Critical Consciousness through Crew  October 2022</dc:title>
  <dc:creator>Scott Seider</dc:creator>
  <cp:lastModifiedBy>Scott Seider</cp:lastModifiedBy>
  <cp:revision>33</cp:revision>
  <dcterms:modified xsi:type="dcterms:W3CDTF">2024-11-06T19:27:00Z</dcterms:modified>
</cp:coreProperties>
</file>